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4" r:id="rId6"/>
    <p:sldId id="257" r:id="rId7"/>
    <p:sldId id="258" r:id="rId8"/>
    <p:sldId id="262" r:id="rId9"/>
    <p:sldId id="285" r:id="rId10"/>
    <p:sldId id="265" r:id="rId11"/>
    <p:sldId id="259" r:id="rId12"/>
    <p:sldId id="281" r:id="rId13"/>
    <p:sldId id="276" r:id="rId14"/>
    <p:sldId id="298" r:id="rId15"/>
    <p:sldId id="292" r:id="rId16"/>
    <p:sldId id="299" r:id="rId17"/>
    <p:sldId id="291" r:id="rId18"/>
    <p:sldId id="293" r:id="rId19"/>
    <p:sldId id="297" r:id="rId20"/>
    <p:sldId id="279" r:id="rId21"/>
    <p:sldId id="278" r:id="rId22"/>
    <p:sldId id="290" r:id="rId23"/>
    <p:sldId id="286" r:id="rId24"/>
    <p:sldId id="296" r:id="rId25"/>
    <p:sldId id="294" r:id="rId26"/>
    <p:sldId id="260" r:id="rId27"/>
    <p:sldId id="261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C775B-5D28-42EB-8C81-4AD476646DF7}" v="24" dt="2022-12-07T19:58:24.874"/>
    <p1510:client id="{6D9C0B1A-2AC6-4CF0-A953-F073EC9810F0}" v="296" dt="2022-12-08T05:52:57.298"/>
    <p1510:client id="{73B6E6B9-15D3-4B6E-8257-E9112C7A4281}" v="104" dt="2022-12-08T18:14:30.753"/>
    <p1510:client id="{74D5E42D-7A2A-44CA-B0D5-F11481727643}" v="1149" dt="2022-12-08T17:50:29.703"/>
    <p1510:client id="{7E3EC847-C84A-426D-84A5-D2E77FB3576D}" v="1251" dt="2022-12-08T18:26:19.689"/>
    <p1510:client id="{B043E538-40D9-44AB-B87C-90D616EB791A}" v="9" dt="2022-12-08T19:18:22.497"/>
    <p1510:client id="{B3741D96-6BFA-4098-BC9A-06C673D2EB33}" v="1171" dt="2022-12-08T19:51:45.636"/>
    <p1510:client id="{C08E9E19-6683-4949-9AE5-2107CB16905B}" v="26" dt="2022-12-08T16:45:09.403"/>
    <p1510:client id="{D6E33A3E-CC39-483A-833C-8AD12D5CC679}" v="351" dt="2022-12-10T17:46:31.718"/>
    <p1510:client id="{DE5978C0-D28C-49DE-ADDF-334C64D186D8}" v="20" dt="2022-12-10T11:42:18.016"/>
    <p1510:client id="{FA64C30C-49CD-4183-88EB-B45894D9893E}" v="1366" dt="2022-12-10T10:47:1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384" y="4425196"/>
            <a:ext cx="7401463" cy="570974"/>
          </a:xfrm>
        </p:spPr>
        <p:txBody>
          <a:bodyPr/>
          <a:lstStyle/>
          <a:p>
            <a:r>
              <a:rPr lang="en-US"/>
              <a:t>Data Analysis – Team project</a:t>
            </a:r>
            <a:br>
              <a:rPr lang="en-US"/>
            </a:br>
            <a:r>
              <a:rPr lang="en-US"/>
              <a:t>Crime rate in west midlands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4653" y="4996170"/>
            <a:ext cx="1600515" cy="138737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Team 4</a:t>
            </a:r>
            <a:r>
              <a:rPr lang="en-US" sz="1200"/>
              <a:t>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Jyothi </a:t>
            </a:r>
            <a:r>
              <a:rPr lang="en-US" sz="1200" err="1"/>
              <a:t>Palle</a:t>
            </a:r>
            <a:endParaRPr lang="en-US" sz="120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Olive </a:t>
            </a:r>
            <a:r>
              <a:rPr lang="en-US" sz="1200" err="1"/>
              <a:t>Mckenzie</a:t>
            </a:r>
            <a:endParaRPr lang="en-US" sz="120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/>
              <a:t>Hoi </a:t>
            </a:r>
            <a:r>
              <a:rPr lang="en-US" sz="1200" err="1"/>
              <a:t>Hei</a:t>
            </a:r>
            <a:r>
              <a:rPr lang="en-US" sz="1200"/>
              <a:t> Ng (Tony)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5440785"/>
            <a:ext cx="10906008" cy="8757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Question 1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724" y="6568440"/>
            <a:ext cx="3322320" cy="172085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r>
              <a:rPr lang="en-US" sz="1200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10</a:t>
            </a:fld>
            <a:endParaRPr lang="en-US" sz="1200"/>
          </a:p>
        </p:txBody>
      </p:sp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9DDA52E-1D8A-A083-A10B-3EE8B88D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6" y="1785026"/>
            <a:ext cx="2743200" cy="1941462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ADDA9900-8ABA-E348-9A8F-E25FD981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38" y="1934976"/>
            <a:ext cx="2743200" cy="1941462"/>
          </a:xfrm>
          <a:prstGeom prst="rect">
            <a:avLst/>
          </a:prstGeom>
        </p:spPr>
      </p:pic>
      <p:pic>
        <p:nvPicPr>
          <p:cNvPr id="6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F13A4FD8-383D-768C-9E62-33521EA7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18" y="1949689"/>
            <a:ext cx="2743200" cy="1941462"/>
          </a:xfrm>
          <a:prstGeom prst="rect">
            <a:avLst/>
          </a:prstGeom>
        </p:spPr>
      </p:pic>
      <p:pic>
        <p:nvPicPr>
          <p:cNvPr id="12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586E77D2-70D3-B34F-E3E2-5A242E61E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25" y="3976170"/>
            <a:ext cx="2630774" cy="1854020"/>
          </a:xfrm>
          <a:prstGeom prst="rect">
            <a:avLst/>
          </a:prstGeom>
        </p:spPr>
      </p:pic>
      <p:pic>
        <p:nvPicPr>
          <p:cNvPr id="13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E17AB42-D2B6-E9AA-5D61-BE67253C6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691" y="3881390"/>
            <a:ext cx="2743200" cy="1941462"/>
          </a:xfrm>
          <a:prstGeom prst="rect">
            <a:avLst/>
          </a:prstGeom>
        </p:spPr>
      </p:pic>
      <p:pic>
        <p:nvPicPr>
          <p:cNvPr id="14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A822A11-A6FF-A6AE-3579-C4F5C3F37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884" y="3884284"/>
            <a:ext cx="2743200" cy="1941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D3281-E832-9D98-E921-86DC230C75BB}"/>
              </a:ext>
            </a:extLst>
          </p:cNvPr>
          <p:cNvSpPr txBox="1"/>
          <p:nvPr/>
        </p:nvSpPr>
        <p:spPr>
          <a:xfrm>
            <a:off x="2536903" y="9291"/>
            <a:ext cx="59101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</a:t>
            </a:r>
            <a:r>
              <a:rPr lang="en-GB" sz="1200"/>
              <a:t>otal Number of crimes per city over the nine months remained almost constant </a:t>
            </a:r>
            <a:endParaRPr lang="en-US"/>
          </a:p>
          <a:p>
            <a:r>
              <a:rPr lang="en-GB" sz="1200"/>
              <a:t>with very small fluctuations 1.6 for Birmingham, 2.4 for Wolverhampton</a:t>
            </a:r>
            <a:endParaRPr lang="en-US"/>
          </a:p>
        </p:txBody>
      </p:sp>
      <p:pic>
        <p:nvPicPr>
          <p:cNvPr id="16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4490DC9E-E849-1C7F-6770-D645B7006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395" y="-4597"/>
            <a:ext cx="2743200" cy="1941462"/>
          </a:xfrm>
          <a:prstGeom prst="rect">
            <a:avLst/>
          </a:prstGeom>
        </p:spPr>
      </p:pic>
      <p:pic>
        <p:nvPicPr>
          <p:cNvPr id="18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355546FF-4D63-AE7A-2213-BD206BA04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280" y="1780818"/>
            <a:ext cx="2743200" cy="1941462"/>
          </a:xfrm>
          <a:prstGeom prst="rect">
            <a:avLst/>
          </a:prstGeom>
        </p:spPr>
      </p:pic>
      <p:pic>
        <p:nvPicPr>
          <p:cNvPr id="19" name="Picture 19" descr="Chart, pie chart&#10;&#10;Description automatically generated">
            <a:extLst>
              <a:ext uri="{FF2B5EF4-FFF2-40B4-BE49-F238E27FC236}">
                <a16:creationId xmlns:a16="http://schemas.microsoft.com/office/drawing/2014/main" id="{135A15C0-8885-09FD-F5C1-5BD85BD77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225" y="3888123"/>
            <a:ext cx="2743200" cy="19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25BE-4C13-4095-162C-91336E5A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48" y="491469"/>
            <a:ext cx="8958920" cy="1130570"/>
          </a:xfrm>
        </p:spPr>
        <p:txBody>
          <a:bodyPr>
            <a:normAutofit/>
          </a:bodyPr>
          <a:lstStyle/>
          <a:p>
            <a:r>
              <a:rPr lang="en-GB" b="1">
                <a:latin typeface="Calibri"/>
                <a:cs typeface="Calibri"/>
              </a:rPr>
              <a:t>     WHAT KIND OF CRIMES OCCUR IN EACH AREA?</a:t>
            </a:r>
            <a:r>
              <a:rPr lang="en-GB">
                <a:latin typeface="Calibri"/>
                <a:cs typeface="Calibri"/>
              </a:rPr>
              <a:t> </a:t>
            </a:r>
            <a:br>
              <a:rPr lang="en-GB">
                <a:latin typeface="Calibri"/>
                <a:cs typeface="Calibri"/>
              </a:rPr>
            </a:br>
            <a:endParaRPr lang="en-GB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5F3D-4114-32AE-F99D-B1C60D45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246" y="1588506"/>
            <a:ext cx="9878895" cy="4592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These are all the Kinds of Crimes which occur in each area</a:t>
            </a:r>
            <a:endParaRPr lang="en-US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Violence and sexual offences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Vehicle crime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Public order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Criminal damage and arson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theft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Anti-social behaviour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Burglary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Shoplifting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Drugs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Robbery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Other crime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Possession of weapons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Theft from the person 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GB">
                <a:ea typeface="+mn-lt"/>
                <a:cs typeface="+mn-lt"/>
              </a:rPr>
              <a:t>Bicycle theft </a:t>
            </a:r>
            <a:endParaRPr lang="en-US">
              <a:ea typeface="+mn-lt"/>
              <a:cs typeface="+mn-lt"/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7C559-A63E-76FD-6D3A-67727705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69B6-0730-DCE7-CE41-FCA118F5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A51C-79C2-9D3D-FADC-199AC511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2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75C3-36EA-D3E8-1F50-F2C662D4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1A320-C522-4CA2-17F6-EE9CA40F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2558-2E1E-4FDA-3828-275F6AEE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EE485-48DA-8CAC-B9E3-B683E2F6BE90}"/>
              </a:ext>
            </a:extLst>
          </p:cNvPr>
          <p:cNvSpPr txBox="1"/>
          <p:nvPr/>
        </p:nvSpPr>
        <p:spPr>
          <a:xfrm>
            <a:off x="271463" y="295275"/>
            <a:ext cx="7327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cap="all" dirty="0">
                <a:latin typeface="Calibri"/>
              </a:rPr>
              <a:t>WHICH CRIME HAS THE MOST RECORDS IN EACH AREA?</a:t>
            </a:r>
            <a:r>
              <a:rPr lang="en-GB" dirty="0">
                <a:latin typeface="Calibri"/>
                <a:cs typeface="Calibri"/>
              </a:rPr>
              <a:t>​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7985-722A-9263-24DA-BEA96F94EB90}"/>
              </a:ext>
            </a:extLst>
          </p:cNvPr>
          <p:cNvSpPr txBox="1"/>
          <p:nvPr/>
        </p:nvSpPr>
        <p:spPr>
          <a:xfrm>
            <a:off x="1547812" y="5607843"/>
            <a:ext cx="53101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  <a:p>
            <a:endParaRPr lang="en-GB"/>
          </a:p>
          <a:p>
            <a:r>
              <a:rPr lang="en-GB"/>
              <a:t>Question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77F99-B998-C59D-54C9-666892925C48}"/>
              </a:ext>
            </a:extLst>
          </p:cNvPr>
          <p:cNvSpPr txBox="1"/>
          <p:nvPr/>
        </p:nvSpPr>
        <p:spPr>
          <a:xfrm>
            <a:off x="-5839836" y="1841861"/>
            <a:ext cx="8489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98ABB-35AC-B903-B6C4-059884F8197B}"/>
              </a:ext>
            </a:extLst>
          </p:cNvPr>
          <p:cNvSpPr txBox="1"/>
          <p:nvPr/>
        </p:nvSpPr>
        <p:spPr>
          <a:xfrm>
            <a:off x="565726" y="2378363"/>
            <a:ext cx="702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6F7C780D-BD6C-6EA7-A90A-462F8BBF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52668"/>
              </p:ext>
            </p:extLst>
          </p:nvPr>
        </p:nvGraphicFramePr>
        <p:xfrm>
          <a:off x="1847272" y="1235363"/>
          <a:ext cx="6876989" cy="4411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763">
                  <a:extLst>
                    <a:ext uri="{9D8B030D-6E8A-4147-A177-3AD203B41FA5}">
                      <a16:colId xmlns:a16="http://schemas.microsoft.com/office/drawing/2014/main" val="1930058132"/>
                    </a:ext>
                  </a:extLst>
                </a:gridCol>
                <a:gridCol w="2251896">
                  <a:extLst>
                    <a:ext uri="{9D8B030D-6E8A-4147-A177-3AD203B41FA5}">
                      <a16:colId xmlns:a16="http://schemas.microsoft.com/office/drawing/2014/main" val="1570596461"/>
                    </a:ext>
                  </a:extLst>
                </a:gridCol>
                <a:gridCol w="2292330">
                  <a:extLst>
                    <a:ext uri="{9D8B030D-6E8A-4147-A177-3AD203B41FA5}">
                      <a16:colId xmlns:a16="http://schemas.microsoft.com/office/drawing/2014/main" val="1900875334"/>
                    </a:ext>
                  </a:extLst>
                </a:gridCol>
              </a:tblGrid>
              <a:tr h="83430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GB" dirty="0" err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Number Of Crimes Committed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03315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Birmingham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 sexual offences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29216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15965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50482"/>
                  </a:ext>
                </a:extLst>
              </a:tr>
              <a:tr h="834302">
                <a:tc>
                  <a:txBody>
                    <a:bodyPr/>
                    <a:lstStyle/>
                    <a:p>
                      <a:r>
                        <a:rPr lang="en-GB" dirty="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Tenorite"/>
                        </a:rPr>
                        <a:t>Violence and sexual offences</a:t>
                      </a:r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20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D416-8C50-C7BA-6E3F-B4C249DF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71" y="40914"/>
            <a:ext cx="11473293" cy="685367"/>
          </a:xfrm>
        </p:spPr>
        <p:txBody>
          <a:bodyPr>
            <a:normAutofit/>
          </a:bodyPr>
          <a:lstStyle/>
          <a:p>
            <a:r>
              <a:rPr lang="en-GB" sz="2400" b="1" u="sng"/>
              <a:t>Total crimes committed in January 2022 for all  four Areas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0D99-31EC-9743-08AB-6E4FA0C1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AC21-AB96-23E4-5E99-C909FFE9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12D3-6A3C-CDB5-674D-EC429FAD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C8A86F6-8CB5-3D09-E294-325A986D7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50845"/>
              </p:ext>
            </p:extLst>
          </p:nvPr>
        </p:nvGraphicFramePr>
        <p:xfrm>
          <a:off x="3066585" y="771292"/>
          <a:ext cx="3466384" cy="589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600">
                  <a:extLst>
                    <a:ext uri="{9D8B030D-6E8A-4147-A177-3AD203B41FA5}">
                      <a16:colId xmlns:a16="http://schemas.microsoft.com/office/drawing/2014/main" val="841518256"/>
                    </a:ext>
                  </a:extLst>
                </a:gridCol>
                <a:gridCol w="1315784">
                  <a:extLst>
                    <a:ext uri="{9D8B030D-6E8A-4147-A177-3AD203B41FA5}">
                      <a16:colId xmlns:a16="http://schemas.microsoft.com/office/drawing/2014/main" val="123249213"/>
                    </a:ext>
                  </a:extLst>
                </a:gridCol>
              </a:tblGrid>
              <a:tr h="438583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Number of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 Crimes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82738"/>
                  </a:ext>
                </a:extLst>
              </a:tr>
              <a:tr h="35086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811414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Violence and sexual offences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13179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27879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Vehicle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2671 </a:t>
                      </a:r>
                    </a:p>
                    <a:p>
                      <a:pPr lvl="0">
                        <a:buNone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9183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Public order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2466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50772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Criminal damage and arson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2221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133381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/>
                        <a:t>Other theft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1875 </a:t>
                      </a:r>
                    </a:p>
                    <a:p>
                      <a:pPr lvl="0">
                        <a:buNone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6215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Anti-social behaviour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1668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16777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Burglary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1603 </a:t>
                      </a:r>
                    </a:p>
                    <a:p>
                      <a:pPr lvl="0">
                        <a:buNone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210409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Shoplifting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1270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0329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Drugs    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640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3948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latin typeface="Tenorite"/>
                        </a:rPr>
                        <a:t>Robbery  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621 </a:t>
                      </a:r>
                    </a:p>
                    <a:p>
                      <a:pPr lvl="0">
                        <a:buNone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986419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Other crime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544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184575"/>
                  </a:ext>
                </a:extLst>
              </a:tr>
              <a:tr h="6140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Possession of weapons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504</a:t>
                      </a:r>
                    </a:p>
                    <a:p>
                      <a:pPr lvl="0">
                        <a:buNone/>
                      </a:pPr>
                      <a:endParaRPr lang="en-GB" sz="1200" dirty="0"/>
                    </a:p>
                    <a:p>
                      <a:pPr lvl="0">
                        <a:buNone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82857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Theft from the person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366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002327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Bicycle theft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enorite"/>
                        </a:rPr>
                        <a:t>169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82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07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52E9F-1C42-0D93-042F-332FA76A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F9F1-0A16-FA1B-50C9-E1EE95BA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816D-8B7A-0BAF-E448-85B80811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F491433-E8DB-4310-8D4F-FC84B522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4" y="646346"/>
            <a:ext cx="2743200" cy="1930657"/>
          </a:xfrm>
          <a:prstGeom prst="rect">
            <a:avLst/>
          </a:prstGeom>
        </p:spPr>
      </p:pic>
      <p:pic>
        <p:nvPicPr>
          <p:cNvPr id="12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C8B9D7A-05E0-31AE-5512-690F7059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06" y="507800"/>
            <a:ext cx="2743200" cy="1930657"/>
          </a:xfrm>
          <a:prstGeom prst="rect">
            <a:avLst/>
          </a:prstGeom>
        </p:spPr>
      </p:pic>
      <p:pic>
        <p:nvPicPr>
          <p:cNvPr id="14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CF4B3C0-683D-8F8F-4FDA-A2558D7E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92" y="2616913"/>
            <a:ext cx="2743200" cy="1960436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9514552-AA54-269C-0DDD-A82E3E81B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908" y="744842"/>
            <a:ext cx="2743200" cy="1930657"/>
          </a:xfrm>
          <a:prstGeom prst="rect">
            <a:avLst/>
          </a:prstGeom>
        </p:spPr>
      </p:pic>
      <p:pic>
        <p:nvPicPr>
          <p:cNvPr id="18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33A200AF-4427-C7DF-17D4-45B80A78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186" y="4488359"/>
            <a:ext cx="2743200" cy="1960436"/>
          </a:xfrm>
          <a:prstGeom prst="rect">
            <a:avLst/>
          </a:prstGeom>
        </p:spPr>
      </p:pic>
      <p:pic>
        <p:nvPicPr>
          <p:cNvPr id="20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F720B37-1616-B3D5-C87D-7A3DBD98A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37" y="2620523"/>
            <a:ext cx="2743200" cy="1960436"/>
          </a:xfrm>
          <a:prstGeom prst="rect">
            <a:avLst/>
          </a:prstGeom>
        </p:spPr>
      </p:pic>
      <p:pic>
        <p:nvPicPr>
          <p:cNvPr id="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580223E-9262-3212-CEE7-E81FD00E6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655" y="2436876"/>
            <a:ext cx="2743200" cy="1960436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F0705A7-3E04-3018-8B0E-5FC8AEC1F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673" y="4538509"/>
            <a:ext cx="2743200" cy="1960436"/>
          </a:xfrm>
          <a:prstGeom prst="rect">
            <a:avLst/>
          </a:prstGeom>
        </p:spPr>
      </p:pic>
      <p:pic>
        <p:nvPicPr>
          <p:cNvPr id="11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57092797-1E9D-E8F1-EE7B-6C5E559DB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7739" y="4398160"/>
            <a:ext cx="2743200" cy="1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2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02522-A375-21C9-473E-BAF9CE78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4FB7-E21A-791D-B044-63E0CDAB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D444-0563-0DFF-F78B-1ACB7DE0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5555F7D-4D60-3ABE-F2ED-92AA92D6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1" y="971824"/>
            <a:ext cx="2743200" cy="1952625"/>
          </a:xfrm>
          <a:prstGeom prst="rect">
            <a:avLst/>
          </a:prstGeom>
        </p:spPr>
      </p:pic>
      <p:pic>
        <p:nvPicPr>
          <p:cNvPr id="9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5E824C0-F8EC-CA87-3A73-78212C17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96" y="1070904"/>
            <a:ext cx="2743200" cy="196043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A867281-1201-37C0-968C-005A45D4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46" y="1027607"/>
            <a:ext cx="2743200" cy="196043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44EC509-3EFF-0500-E97C-073E418C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46" y="3740146"/>
            <a:ext cx="2743200" cy="1996360"/>
          </a:xfrm>
          <a:prstGeom prst="rect">
            <a:avLst/>
          </a:prstGeom>
        </p:spPr>
      </p:pic>
      <p:pic>
        <p:nvPicPr>
          <p:cNvPr id="17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5EE4954-E17E-80F9-4A59-7AF125CB6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87" y="3685771"/>
            <a:ext cx="2743200" cy="19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1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2EB04-5A03-6C7B-8EE5-0FCC54AF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7400" y="6460065"/>
            <a:ext cx="1625600" cy="369332"/>
          </a:xfrm>
        </p:spPr>
        <p:txBody>
          <a:bodyPr/>
          <a:lstStyle/>
          <a:p>
            <a:r>
              <a:rPr lang="en-US"/>
              <a:t>08/12/2022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507FB-A7F8-E561-8CEC-9E4823D6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2E63-C834-063C-E8E7-E62D9E63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B7D0B-F568-49B0-D2C2-23B97D840EAB}"/>
              </a:ext>
            </a:extLst>
          </p:cNvPr>
          <p:cNvSpPr txBox="1"/>
          <p:nvPr/>
        </p:nvSpPr>
        <p:spPr>
          <a:xfrm>
            <a:off x="787400" y="3489037"/>
            <a:ext cx="58373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606AE-14A7-8B2C-1CE8-DB995840DC86}"/>
              </a:ext>
            </a:extLst>
          </p:cNvPr>
          <p:cNvSpPr txBox="1"/>
          <p:nvPr/>
        </p:nvSpPr>
        <p:spPr>
          <a:xfrm>
            <a:off x="787401" y="383309"/>
            <a:ext cx="105479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#City Name              Month           Crime type                  </a:t>
            </a:r>
          </a:p>
          <a:p>
            <a:r>
              <a:rPr lang="en-US"/>
              <a:t>#Birmingham             2022-01      Violence and sexual offences         6177</a:t>
            </a:r>
          </a:p>
          <a:p>
            <a:r>
              <a:rPr lang="en-US"/>
              <a:t>#Sandwell                 2022-01       Violence and sexual offences         1528</a:t>
            </a:r>
          </a:p>
          <a:p>
            <a:r>
              <a:rPr lang="en-US"/>
              <a:t>#Coventry                  2022-01       Violence and sexual offences         1503</a:t>
            </a:r>
          </a:p>
          <a:p>
            <a:r>
              <a:rPr lang="en-US"/>
              <a:t>#Wolverhampton       2022-01       Violence and sexual offences         1417</a:t>
            </a:r>
          </a:p>
        </p:txBody>
      </p:sp>
    </p:spTree>
    <p:extLst>
      <p:ext uri="{BB962C8B-B14F-4D97-AF65-F5344CB8AC3E}">
        <p14:creationId xmlns:p14="http://schemas.microsoft.com/office/powerpoint/2010/main" val="6491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462" y="76814"/>
            <a:ext cx="5992771" cy="712165"/>
          </a:xfrm>
        </p:spPr>
        <p:txBody>
          <a:bodyPr>
            <a:normAutofit/>
          </a:bodyPr>
          <a:lstStyle/>
          <a:p>
            <a:r>
              <a:rPr lang="en-GB" sz="1400"/>
              <a:t>Q3 - 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are the crime cases distributed in the 4 areas?</a:t>
            </a:r>
            <a:b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Does the population affect the crime rate? </a:t>
            </a:r>
            <a:endParaRPr lang="en-GB" sz="14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F3901-4AA1-2565-5D7C-DA55917E05D4}"/>
              </a:ext>
            </a:extLst>
          </p:cNvPr>
          <p:cNvGrpSpPr/>
          <p:nvPr/>
        </p:nvGrpSpPr>
        <p:grpSpPr>
          <a:xfrm>
            <a:off x="217270" y="872772"/>
            <a:ext cx="9500801" cy="5483839"/>
            <a:chOff x="380169" y="872772"/>
            <a:chExt cx="9500801" cy="5483839"/>
          </a:xfrm>
        </p:grpSpPr>
        <p:pic>
          <p:nvPicPr>
            <p:cNvPr id="19" name="Content Placeholder 18" descr="Map&#10;&#10;Description automatically generated">
              <a:extLst>
                <a:ext uri="{FF2B5EF4-FFF2-40B4-BE49-F238E27FC236}">
                  <a16:creationId xmlns:a16="http://schemas.microsoft.com/office/drawing/2014/main" id="{7EB21630-F5A0-7B98-23FA-6E2EB6FAA261}"/>
                </a:ext>
              </a:extLst>
            </p:cNvPr>
            <p:cNvPicPr>
              <a:picLocks noGrp="1" noChangeAspect="1"/>
            </p:cNvPicPr>
            <p:nvPr>
              <p:ph sz="half" idx="2"/>
            </p:nvPr>
          </p:nvPicPr>
          <p:blipFill rotWithShape="1">
            <a:blip r:embed="rId2"/>
            <a:srcRect r="4462"/>
            <a:stretch/>
          </p:blipFill>
          <p:spPr>
            <a:xfrm>
              <a:off x="380169" y="3704142"/>
              <a:ext cx="4698503" cy="2652469"/>
            </a:xfrm>
          </p:spPr>
        </p:pic>
        <p:pic>
          <p:nvPicPr>
            <p:cNvPr id="23" name="Picture 22" descr="Chart, map&#10;&#10;Description automatically generated">
              <a:extLst>
                <a:ext uri="{FF2B5EF4-FFF2-40B4-BE49-F238E27FC236}">
                  <a16:creationId xmlns:a16="http://schemas.microsoft.com/office/drawing/2014/main" id="{03A99BE2-D0D9-5305-D361-75B2B5BC1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62"/>
            <a:stretch/>
          </p:blipFill>
          <p:spPr>
            <a:xfrm>
              <a:off x="380170" y="884088"/>
              <a:ext cx="4698502" cy="2652468"/>
            </a:xfrm>
            <a:prstGeom prst="rect">
              <a:avLst/>
            </a:prstGeom>
          </p:spPr>
        </p:pic>
        <p:pic>
          <p:nvPicPr>
            <p:cNvPr id="25" name="Picture 24" descr="Map&#10;&#10;Description automatically generated">
              <a:extLst>
                <a:ext uri="{FF2B5EF4-FFF2-40B4-BE49-F238E27FC236}">
                  <a16:creationId xmlns:a16="http://schemas.microsoft.com/office/drawing/2014/main" id="{06F2FCCA-859C-C8C9-7F88-784E9678D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04"/>
            <a:stretch/>
          </p:blipFill>
          <p:spPr>
            <a:xfrm>
              <a:off x="5169782" y="872772"/>
              <a:ext cx="4711187" cy="2652468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2111364C-E18E-4FD9-442F-B7E30B0A1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04"/>
            <a:stretch/>
          </p:blipFill>
          <p:spPr>
            <a:xfrm>
              <a:off x="5169782" y="3692826"/>
              <a:ext cx="4711188" cy="2652208"/>
            </a:xfrm>
            <a:prstGeom prst="rect">
              <a:avLst/>
            </a:prstGeom>
          </p:spPr>
        </p:pic>
      </p:grp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165E994-AA37-B9AA-5A8A-2CDD5166C90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67372658"/>
              </p:ext>
            </p:extLst>
          </p:nvPr>
        </p:nvGraphicFramePr>
        <p:xfrm>
          <a:off x="10197233" y="884088"/>
          <a:ext cx="1900279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75">
                  <a:extLst>
                    <a:ext uri="{9D8B030D-6E8A-4147-A177-3AD203B41FA5}">
                      <a16:colId xmlns:a16="http://schemas.microsoft.com/office/drawing/2014/main" val="121632507"/>
                    </a:ext>
                  </a:extLst>
                </a:gridCol>
                <a:gridCol w="832104">
                  <a:extLst>
                    <a:ext uri="{9D8B030D-6E8A-4147-A177-3AD203B41FA5}">
                      <a16:colId xmlns:a16="http://schemas.microsoft.com/office/drawing/2014/main" val="395023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0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Birmingham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1.1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00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Coventry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345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2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Sandwell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341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91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/>
                        <a:t>Wolverhampton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263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355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B6A2494-E295-F8C2-6118-08238D815E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18845" y="2849886"/>
            <a:ext cx="21504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Source:</a:t>
            </a:r>
            <a:r>
              <a:rPr lang="en-GB" sz="80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UK Office for National Statistics. (web).</a:t>
            </a:r>
          </a:p>
          <a:p>
            <a:br>
              <a:rPr lang="en-GB"/>
            </a:br>
            <a:endParaRPr lang="en-GB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90371B-5720-C819-DCA8-7E4A24F97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180" y="3268432"/>
            <a:ext cx="2365366" cy="8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859" y="117274"/>
            <a:ext cx="7497931" cy="481318"/>
          </a:xfrm>
        </p:spPr>
        <p:txBody>
          <a:bodyPr>
            <a:normAutofit/>
          </a:bodyPr>
          <a:lstStyle/>
          <a:p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Q4 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– Crime rate trend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 line </a:t>
            </a:r>
            <a:r>
              <a:rPr lang="en-GB" sz="1400" b="0" i="0" u="none" strike="noStrike" err="1">
                <a:solidFill>
                  <a:srgbClr val="000000"/>
                </a:solidFill>
                <a:effectLst/>
                <a:latin typeface="Calibri"/>
                <a:cs typeface="Calibri"/>
              </a:rPr>
              <a:t>birmingham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, Wolverhampton,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coventry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 and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sandwell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 from </a:t>
            </a:r>
            <a:r>
              <a:rPr lang="en-GB" sz="1400" err="1">
                <a:solidFill>
                  <a:srgbClr val="000000"/>
                </a:solidFill>
                <a:latin typeface="Calibri"/>
                <a:cs typeface="Calibri"/>
              </a:rPr>
              <a:t>jan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-sept 2022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(peaks and low </a:t>
            </a:r>
            <a:r>
              <a:rPr lang="en-GB" sz="1400">
                <a:solidFill>
                  <a:srgbClr val="000000"/>
                </a:solidFill>
                <a:latin typeface="Calibri"/>
                <a:cs typeface="Calibri"/>
              </a:rPr>
              <a:t>points</a:t>
            </a:r>
            <a:r>
              <a:rPr lang="en-GB" sz="14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))</a:t>
            </a:r>
            <a:endParaRPr lang="en-US" sz="1400">
              <a:latin typeface="Calibri"/>
              <a:cs typeface="Calibri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78833"/>
            <a:ext cx="2743200" cy="1800000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431" y="6362124"/>
            <a:ext cx="4114800" cy="637324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78833"/>
            <a:ext cx="2743200" cy="1800000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6FC7BAD3-91A7-58B5-E308-91378C64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719242"/>
            <a:ext cx="4417849" cy="303314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6CE88B3-9382-6CF5-9455-E84CE128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3956518"/>
            <a:ext cx="4114800" cy="2563209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8F93F61E-B0F5-4130-B2BE-309FDDA3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56517"/>
            <a:ext cx="4417849" cy="2563209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7AEB90B2-00DF-2C35-99A2-F82D9D69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168" y="695180"/>
            <a:ext cx="4083027" cy="30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9" name="Picture 18" descr="Chart, diagram, line chart&#10;&#10;Description automatically generated">
            <a:extLst>
              <a:ext uri="{FF2B5EF4-FFF2-40B4-BE49-F238E27FC236}">
                <a16:creationId xmlns:a16="http://schemas.microsoft.com/office/drawing/2014/main" id="{B92C3A9E-8848-3C9A-054A-DBF191C0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76" y="0"/>
            <a:ext cx="4268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536" y="593064"/>
            <a:ext cx="8421688" cy="126739"/>
          </a:xfrm>
        </p:spPr>
        <p:txBody>
          <a:bodyPr>
            <a:normAutofit fontScale="90000"/>
          </a:bodyPr>
          <a:lstStyle/>
          <a:p>
            <a:r>
              <a:rPr lang="en-US"/>
              <a:t>MEET OUR TEAM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94749-87DD-2646-5083-822EDC1E8F48}"/>
              </a:ext>
            </a:extLst>
          </p:cNvPr>
          <p:cNvGrpSpPr/>
          <p:nvPr/>
        </p:nvGrpSpPr>
        <p:grpSpPr>
          <a:xfrm>
            <a:off x="1534215" y="2172298"/>
            <a:ext cx="9123571" cy="2330510"/>
            <a:chOff x="1720893" y="2825033"/>
            <a:chExt cx="8048560" cy="2050703"/>
          </a:xfrm>
        </p:grpSpPr>
        <p:sp>
          <p:nvSpPr>
            <p:cNvPr id="32" name="Text Placeholder 31">
              <a:extLst>
                <a:ext uri="{FF2B5EF4-FFF2-40B4-BE49-F238E27FC236}">
                  <a16:creationId xmlns:a16="http://schemas.microsoft.com/office/drawing/2014/main" id="{F1397D43-7AFA-D7DF-9ACD-8C23C1BE734F}"/>
                </a:ext>
              </a:extLst>
            </p:cNvPr>
            <p:cNvSpPr>
              <a:spLocks noGrp="1"/>
            </p:cNvSpPr>
            <p:nvPr>
              <p:ph type="body" idx="1"/>
            </p:nvPr>
          </p:nvSpPr>
          <p:spPr>
            <a:xfrm>
              <a:off x="1720893" y="4532675"/>
              <a:ext cx="2317707" cy="343061"/>
            </a:xfrm>
          </p:spPr>
          <p:txBody>
            <a:bodyPr/>
            <a:lstStyle/>
            <a:p>
              <a:r>
                <a:rPr lang="en-GB"/>
                <a:t>Olive McKenzie</a:t>
              </a:r>
            </a:p>
          </p:txBody>
        </p:sp>
        <p:sp>
          <p:nvSpPr>
            <p:cNvPr id="36" name="Text Placeholder 35">
              <a:extLst>
                <a:ext uri="{FF2B5EF4-FFF2-40B4-BE49-F238E27FC236}">
                  <a16:creationId xmlns:a16="http://schemas.microsoft.com/office/drawing/2014/main" id="{D33EB124-D7A7-7C6D-6492-CB91790EBAE7}"/>
                </a:ext>
              </a:extLst>
            </p:cNvPr>
            <p:cNvSpPr>
              <a:spLocks noGrp="1"/>
            </p:cNvSpPr>
            <p:nvPr>
              <p:ph type="body" idx="18"/>
            </p:nvPr>
          </p:nvSpPr>
          <p:spPr>
            <a:xfrm>
              <a:off x="4579765" y="4531611"/>
              <a:ext cx="2330816" cy="343061"/>
            </a:xfrm>
          </p:spPr>
          <p:txBody>
            <a:bodyPr/>
            <a:lstStyle/>
            <a:p>
              <a:r>
                <a:rPr lang="en-GB"/>
                <a:t>Jyothi </a:t>
              </a:r>
              <a:r>
                <a:rPr lang="en-GB" err="1"/>
                <a:t>Palle</a:t>
              </a:r>
              <a:endParaRPr lang="en-GB"/>
            </a:p>
          </p:txBody>
        </p:sp>
        <p:sp>
          <p:nvSpPr>
            <p:cNvPr id="40" name="Text Placeholder 39">
              <a:extLst>
                <a:ext uri="{FF2B5EF4-FFF2-40B4-BE49-F238E27FC236}">
                  <a16:creationId xmlns:a16="http://schemas.microsoft.com/office/drawing/2014/main" id="{38434AFF-956E-082B-0893-D6CEDE0E8665}"/>
                </a:ext>
              </a:extLst>
            </p:cNvPr>
            <p:cNvSpPr>
              <a:spLocks noGrp="1"/>
            </p:cNvSpPr>
            <p:nvPr>
              <p:ph type="body" idx="19"/>
            </p:nvPr>
          </p:nvSpPr>
          <p:spPr>
            <a:xfrm>
              <a:off x="7451746" y="4532675"/>
              <a:ext cx="2317707" cy="343061"/>
            </a:xfrm>
          </p:spPr>
          <p:txBody>
            <a:bodyPr/>
            <a:lstStyle/>
            <a:p>
              <a:r>
                <a:rPr lang="en-GB"/>
                <a:t>Hoi </a:t>
              </a:r>
              <a:r>
                <a:rPr lang="en-GB" err="1"/>
                <a:t>Hei</a:t>
              </a:r>
              <a:r>
                <a:rPr lang="en-GB"/>
                <a:t> Ng (Tony)</a:t>
              </a:r>
            </a:p>
          </p:txBody>
        </p:sp>
        <p:pic>
          <p:nvPicPr>
            <p:cNvPr id="81" name="Picture 80" descr="A person in a blue shirt&#10;&#10;Description automatically generated with medium confidence">
              <a:extLst>
                <a:ext uri="{FF2B5EF4-FFF2-40B4-BE49-F238E27FC236}">
                  <a16:creationId xmlns:a16="http://schemas.microsoft.com/office/drawing/2014/main" id="{E7EC0785-6202-A6AB-3017-E5653B549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95" b="19081"/>
            <a:stretch/>
          </p:blipFill>
          <p:spPr>
            <a:xfrm>
              <a:off x="7870598" y="2825033"/>
              <a:ext cx="1376884" cy="1570008"/>
            </a:xfrm>
            <a:prstGeom prst="rect">
              <a:avLst/>
            </a:prstGeom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4A94741-1359-19D3-D7C9-9DF856F95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" r="10522"/>
          <a:stretch/>
        </p:blipFill>
        <p:spPr>
          <a:xfrm>
            <a:off x="5315606" y="2172303"/>
            <a:ext cx="1560788" cy="18577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F8F7D8-7D11-C8D3-E9F8-1B15A376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58" y="2172303"/>
            <a:ext cx="1619234" cy="18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15" y="209213"/>
            <a:ext cx="8421688" cy="510954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6204168-C609-6FFD-EF25-5B5126C2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3657" y="928120"/>
            <a:ext cx="5622983" cy="5307123"/>
          </a:xfr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A206F22-F8AA-FD82-DFB3-160F7FE198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0248" y="933563"/>
            <a:ext cx="5007305" cy="5244531"/>
          </a:xfrm>
        </p:spPr>
      </p:pic>
    </p:spTree>
    <p:extLst>
      <p:ext uri="{BB962C8B-B14F-4D97-AF65-F5344CB8AC3E}">
        <p14:creationId xmlns:p14="http://schemas.microsoft.com/office/powerpoint/2010/main" val="159919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8EE94A-0CA4-1BE4-AF6E-32A3A375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755" y="626093"/>
            <a:ext cx="8421688" cy="510954"/>
          </a:xfrm>
        </p:spPr>
        <p:txBody>
          <a:bodyPr>
            <a:normAutofit fontScale="90000"/>
          </a:bodyPr>
          <a:lstStyle/>
          <a:p>
            <a:r>
              <a:rPr lang="en-US"/>
              <a:t>Question 6- what are crimes closed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04BED-2D23-3482-4BB3-D29EEC952F2F}"/>
              </a:ext>
            </a:extLst>
          </p:cNvPr>
          <p:cNvSpPr txBox="1"/>
          <p:nvPr/>
        </p:nvSpPr>
        <p:spPr>
          <a:xfrm>
            <a:off x="2441257" y="1453515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Investigation Complete  - No Suspect Identified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E67E3-6540-6742-EFE0-0D727ADAAF72}"/>
              </a:ext>
            </a:extLst>
          </p:cNvPr>
          <p:cNvSpPr txBox="1"/>
          <p:nvPr/>
        </p:nvSpPr>
        <p:spPr>
          <a:xfrm>
            <a:off x="2441257" y="2139315"/>
            <a:ext cx="75366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Unable to prosecute suspect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Formal action is not in the public interest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Further action is not in the public interest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Further investigation is not in the public interest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F70D4-2706-C493-EF42-2E4F12BA5F67}"/>
              </a:ext>
            </a:extLst>
          </p:cNvPr>
          <p:cNvSpPr txBox="1"/>
          <p:nvPr/>
        </p:nvSpPr>
        <p:spPr>
          <a:xfrm>
            <a:off x="2365056" y="3826600"/>
            <a:ext cx="75366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Local resolution Offender given a caution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Suspect charged as part of another case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Court result unavailable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Action to be taken by another organisation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55241-B95F-BA61-D74F-484DED59765F}"/>
              </a:ext>
            </a:extLst>
          </p:cNvPr>
          <p:cNvSpPr txBox="1"/>
          <p:nvPr/>
        </p:nvSpPr>
        <p:spPr>
          <a:xfrm>
            <a:off x="7927657" y="1453515"/>
            <a:ext cx="3247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Complete with no Suspect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498D-C35E-DF76-66EF-B41CA803D0E1}"/>
              </a:ext>
            </a:extLst>
          </p:cNvPr>
          <p:cNvSpPr txBox="1"/>
          <p:nvPr/>
        </p:nvSpPr>
        <p:spPr>
          <a:xfrm>
            <a:off x="8003856" y="2618286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Complete but couldn’t able to prosecute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784A3-0713-E06D-59C5-E0C4A06132CD}"/>
              </a:ext>
            </a:extLst>
          </p:cNvPr>
          <p:cNvSpPr txBox="1"/>
          <p:nvPr/>
        </p:nvSpPr>
        <p:spPr>
          <a:xfrm>
            <a:off x="8003856" y="4153171"/>
            <a:ext cx="5185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Actioned or prosecuted  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70CB5DB-F1F4-97E3-06E2-054EBBE5B8E6}"/>
              </a:ext>
            </a:extLst>
          </p:cNvPr>
          <p:cNvSpPr/>
          <p:nvPr/>
        </p:nvSpPr>
        <p:spPr>
          <a:xfrm>
            <a:off x="1411741" y="5885089"/>
            <a:ext cx="81642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43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820" y="141863"/>
            <a:ext cx="8421688" cy="510954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D235D49B-0646-ABB8-B231-7D45BCD5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8" y="652817"/>
            <a:ext cx="5671456" cy="4970743"/>
          </a:xfrm>
          <a:prstGeom prst="rect">
            <a:avLst/>
          </a:prstGeom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32690A5-B09F-68A7-14D2-F8795935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2461"/>
            <a:ext cx="5891892" cy="4981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AE948-65D8-53FD-63DF-2DAC19617C39}"/>
              </a:ext>
            </a:extLst>
          </p:cNvPr>
          <p:cNvSpPr txBox="1"/>
          <p:nvPr/>
        </p:nvSpPr>
        <p:spPr>
          <a:xfrm>
            <a:off x="84365" y="5710646"/>
            <a:ext cx="5575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/>
              <a:t>Observed number of cases registered are proportioned to 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/>
              <a:t>Police department able to close majority of the cases on paper but the prosecutor get punished are very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Due to this the suspects could be repeating the crime or more new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3280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524" y="-123799"/>
            <a:ext cx="8421688" cy="1325563"/>
          </a:xfrm>
        </p:spPr>
        <p:txBody>
          <a:bodyPr/>
          <a:lstStyle/>
          <a:p>
            <a:r>
              <a:rPr lang="en-US" b="1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0524" y="784246"/>
            <a:ext cx="8420100" cy="21694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 the crime types, crime rates and how they are distributed in West Midlands in year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Violence and Sexual offences related cases ranked 1</a:t>
            </a:r>
            <a:r>
              <a:rPr lang="en-US" baseline="30000"/>
              <a:t>st</a:t>
            </a:r>
            <a:r>
              <a:rPr lang="en-US"/>
              <a:t> among crime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Birmingham area is the focus city to lower crime rate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Population has no significant relationship with people committing crime (not precise calculation)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6BFDA-6CD8-E1D9-886D-EA498A7B8570}"/>
              </a:ext>
            </a:extLst>
          </p:cNvPr>
          <p:cNvGrpSpPr/>
          <p:nvPr/>
        </p:nvGrpSpPr>
        <p:grpSpPr>
          <a:xfrm>
            <a:off x="2928936" y="4435992"/>
            <a:ext cx="8424864" cy="2285483"/>
            <a:chOff x="2928936" y="3431886"/>
            <a:chExt cx="8424864" cy="2285483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4113E161-6585-76A9-2361-5AEA815AD3D1}"/>
                </a:ext>
              </a:extLst>
            </p:cNvPr>
            <p:cNvSpPr txBox="1">
              <a:spLocks/>
            </p:cNvSpPr>
            <p:nvPr/>
          </p:nvSpPr>
          <p:spPr>
            <a:xfrm>
              <a:off x="2928936" y="3431886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Improvements</a:t>
              </a:r>
              <a:r>
                <a:rPr lang="en-GB"/>
                <a:t> </a:t>
              </a:r>
            </a:p>
          </p:txBody>
        </p:sp>
        <p:sp>
          <p:nvSpPr>
            <p:cNvPr id="15" name="Content Placeholder 3">
              <a:extLst>
                <a:ext uri="{FF2B5EF4-FFF2-40B4-BE49-F238E27FC236}">
                  <a16:creationId xmlns:a16="http://schemas.microsoft.com/office/drawing/2014/main" id="{DF78B956-9BB5-8FAB-F3DC-F363593E9187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4184286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Spend more time to get in-depth analysis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Do more outside reading or researches on relevant topic and usage of python applications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Get more accurate dataset (some small towns data were not included in the data set obtained)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28DE0-0411-5560-6C0A-CBD51D8EC86E}"/>
              </a:ext>
            </a:extLst>
          </p:cNvPr>
          <p:cNvGrpSpPr/>
          <p:nvPr/>
        </p:nvGrpSpPr>
        <p:grpSpPr>
          <a:xfrm>
            <a:off x="2928936" y="2568421"/>
            <a:ext cx="8421688" cy="2135967"/>
            <a:chOff x="2932112" y="2512840"/>
            <a:chExt cx="8421688" cy="2135967"/>
          </a:xfrm>
        </p:grpSpPr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DAD3752E-0B1A-315F-3149-80B281EF67E6}"/>
                </a:ext>
              </a:extLst>
            </p:cNvPr>
            <p:cNvSpPr txBox="1">
              <a:spLocks/>
            </p:cNvSpPr>
            <p:nvPr/>
          </p:nvSpPr>
          <p:spPr>
            <a:xfrm>
              <a:off x="2932112" y="2512840"/>
              <a:ext cx="8421688" cy="819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b="1"/>
                <a:t>Ways to lower crime rate </a:t>
              </a:r>
            </a:p>
          </p:txBody>
        </p:sp>
        <p:sp>
          <p:nvSpPr>
            <p:cNvPr id="30" name="Content Placeholder 3">
              <a:extLst>
                <a:ext uri="{FF2B5EF4-FFF2-40B4-BE49-F238E27FC236}">
                  <a16:creationId xmlns:a16="http://schemas.microsoft.com/office/drawing/2014/main" id="{93298D94-4C6A-D420-8FF5-B5A1FC33E169}"/>
                </a:ext>
              </a:extLst>
            </p:cNvPr>
            <p:cNvSpPr txBox="1">
              <a:spLocks/>
            </p:cNvSpPr>
            <p:nvPr/>
          </p:nvSpPr>
          <p:spPr>
            <a:xfrm>
              <a:off x="2932112" y="3115724"/>
              <a:ext cx="8420100" cy="15330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Identify the key people and places driving the violence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Invest in anti-violence workforce development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Commit to continuous improvement based on data, evidence</a:t>
              </a: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HOW WE GET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3" y="2217740"/>
            <a:ext cx="2882475" cy="823912"/>
          </a:xfrm>
        </p:spPr>
        <p:txBody>
          <a:bodyPr/>
          <a:lstStyle/>
          <a:p>
            <a:r>
              <a:rPr lang="en-US"/>
              <a:t>Excel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3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understand the structure of the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information on how to approach in different applications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2217740"/>
            <a:ext cx="2896671" cy="823912"/>
          </a:xfrm>
        </p:spPr>
        <p:txBody>
          <a:bodyPr/>
          <a:lstStyle/>
          <a:p>
            <a:r>
              <a:rPr lang="en-US"/>
              <a:t>Matplotlib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4" y="3275410"/>
            <a:ext cx="2896671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produce plots to show the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get a clear picture of number of cases reported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217740"/>
            <a:ext cx="2882475" cy="823912"/>
          </a:xfrm>
        </p:spPr>
        <p:txBody>
          <a:bodyPr/>
          <a:lstStyle/>
          <a:p>
            <a:r>
              <a:rPr lang="en-US" err="1"/>
              <a:t>Geopify</a:t>
            </a:r>
            <a:r>
              <a:rPr lang="en-US"/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0" y="3275410"/>
            <a:ext cx="2882475" cy="1997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produce the map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Shows clearly how the crime types are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854679"/>
            <a:ext cx="2895600" cy="491329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346008"/>
            <a:ext cx="3432810" cy="251936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Dataset selection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Setup Questions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Conclusion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How do we get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67419"/>
            <a:ext cx="5111750" cy="49566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258739"/>
            <a:ext cx="6851483" cy="3370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According to Region Security Guarding Report, West Midlands ranked 4</a:t>
            </a:r>
            <a:r>
              <a:rPr lang="en-US" baseline="30000"/>
              <a:t>th</a:t>
            </a:r>
            <a:r>
              <a:rPr lang="en-US"/>
              <a:t> highest crime rate in UK with an estimated population of 2.9 million people.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over 250,000 crimes being reported a year, a reported crime rate of 110.6 crimes per 1000 people with violence and sexual offences being the highest reported crime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with graphs and plots to give a more in-depth picture of crimes happened in West Midlands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Recommendations to lower the crime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https://data.police.uk/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D6B995-DFC6-6DA1-4223-D41BD8C0C6C2}"/>
              </a:ext>
            </a:extLst>
          </p:cNvPr>
          <p:cNvSpPr txBox="1">
            <a:spLocks/>
          </p:cNvSpPr>
          <p:nvPr/>
        </p:nvSpPr>
        <p:spPr>
          <a:xfrm>
            <a:off x="838200" y="5860690"/>
            <a:ext cx="6851483" cy="49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https://www.regionsecurityguarding.co.uk/blog/crime/top-10-most-dangerous-areas-in-england-and-wales/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/>
              <a:t>Data selection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A381-88D0-24AE-9264-CABA21F2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03871-11C8-DE48-FE05-F6980B0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7028" y="6356349"/>
            <a:ext cx="3479800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FDD65-2D03-C059-FB21-59456B1B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5B6AA547-C2C3-2697-B484-ADB3A19E954F}"/>
              </a:ext>
            </a:extLst>
          </p:cNvPr>
          <p:cNvSpPr txBox="1"/>
          <p:nvPr/>
        </p:nvSpPr>
        <p:spPr>
          <a:xfrm>
            <a:off x="1774902" y="278780"/>
            <a:ext cx="962508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have chosen 4 cities in the West Midlands with the highest rates of crime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FB535E6-FAE7-0D51-B9C8-7F35DAE5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28" y="1277363"/>
            <a:ext cx="2743200" cy="1712288"/>
          </a:xfrm>
          <a:prstGeom prst="rect">
            <a:avLst/>
          </a:prstGeom>
        </p:spPr>
      </p:pic>
      <p:pic>
        <p:nvPicPr>
          <p:cNvPr id="11" name="Picture 11" descr="A picture containing sky, outdoor, old, stone&#10;&#10;Description automatically generated">
            <a:extLst>
              <a:ext uri="{FF2B5EF4-FFF2-40B4-BE49-F238E27FC236}">
                <a16:creationId xmlns:a16="http://schemas.microsoft.com/office/drawing/2014/main" id="{E67E5A91-BEA1-2D54-4478-A19DACBBC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04" y="1306550"/>
            <a:ext cx="2743200" cy="1670825"/>
          </a:xfrm>
          <a:prstGeom prst="rect">
            <a:avLst/>
          </a:prstGeom>
        </p:spPr>
      </p:pic>
      <p:pic>
        <p:nvPicPr>
          <p:cNvPr id="12" name="Picture 12" descr="A picture containing building, sky, outdoor, tower&#10;&#10;Description automatically generated">
            <a:extLst>
              <a:ext uri="{FF2B5EF4-FFF2-40B4-BE49-F238E27FC236}">
                <a16:creationId xmlns:a16="http://schemas.microsoft.com/office/drawing/2014/main" id="{1A2FDAE1-851D-D264-3FE1-82FA7D5A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65" y="3677301"/>
            <a:ext cx="2743200" cy="171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9D4A69-8E8C-AFB1-3C88-8B14CC395E6E}"/>
              </a:ext>
            </a:extLst>
          </p:cNvPr>
          <p:cNvSpPr txBox="1"/>
          <p:nvPr/>
        </p:nvSpPr>
        <p:spPr>
          <a:xfrm>
            <a:off x="3010829" y="836341"/>
            <a:ext cx="1626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BIRMINGHAM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25F1-260A-88A4-5598-FCA0F6869311}"/>
              </a:ext>
            </a:extLst>
          </p:cNvPr>
          <p:cNvSpPr txBox="1"/>
          <p:nvPr/>
        </p:nvSpPr>
        <p:spPr>
          <a:xfrm>
            <a:off x="6495585" y="873511"/>
            <a:ext cx="1626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   COVENTRY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22724-E36D-6B75-697C-142BD3029A0E}"/>
              </a:ext>
            </a:extLst>
          </p:cNvPr>
          <p:cNvSpPr txBox="1"/>
          <p:nvPr/>
        </p:nvSpPr>
        <p:spPr>
          <a:xfrm>
            <a:off x="2824975" y="3233853"/>
            <a:ext cx="2016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     SANDWELL</a:t>
            </a:r>
          </a:p>
        </p:txBody>
      </p:sp>
      <p:pic>
        <p:nvPicPr>
          <p:cNvPr id="17" name="Picture 17" descr="A picture containing text, sky, outdoor, building&#10;&#10;Description automatically generated">
            <a:extLst>
              <a:ext uri="{FF2B5EF4-FFF2-40B4-BE49-F238E27FC236}">
                <a16:creationId xmlns:a16="http://schemas.microsoft.com/office/drawing/2014/main" id="{16A03B1D-BCAF-FFC3-0B09-66E56173B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034" y="3679400"/>
            <a:ext cx="2743200" cy="1710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69FBC0-D7F6-4108-9795-0517601FC26F}"/>
              </a:ext>
            </a:extLst>
          </p:cNvPr>
          <p:cNvSpPr txBox="1"/>
          <p:nvPr/>
        </p:nvSpPr>
        <p:spPr>
          <a:xfrm>
            <a:off x="6253974" y="3280316"/>
            <a:ext cx="2220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WOLVERHAMPTON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7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774" y="1810512"/>
            <a:ext cx="6696075" cy="513398"/>
          </a:xfrm>
        </p:spPr>
        <p:txBody>
          <a:bodyPr/>
          <a:lstStyle/>
          <a:p>
            <a:r>
              <a:rPr lang="en-US"/>
              <a:t>Questions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2772" y="438096"/>
            <a:ext cx="678636" cy="514350"/>
          </a:xfrm>
        </p:spPr>
        <p:txBody>
          <a:bodyPr/>
          <a:lstStyle/>
          <a:p>
            <a:r>
              <a:rPr lang="en-US"/>
              <a:t>Q1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701" y="1514421"/>
            <a:ext cx="2141764" cy="514350"/>
          </a:xfrm>
        </p:spPr>
        <p:txBody>
          <a:bodyPr/>
          <a:lstStyle/>
          <a:p>
            <a:r>
              <a:rPr lang="en-US"/>
              <a:t>Q2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2126" y="2590746"/>
            <a:ext cx="2141764" cy="514350"/>
          </a:xfrm>
        </p:spPr>
        <p:txBody>
          <a:bodyPr/>
          <a:lstStyle/>
          <a:p>
            <a:r>
              <a:rPr lang="en-US"/>
              <a:t>Q3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6326" y="3667072"/>
            <a:ext cx="2141764" cy="514350"/>
          </a:xfrm>
        </p:spPr>
        <p:txBody>
          <a:bodyPr/>
          <a:lstStyle/>
          <a:p>
            <a:r>
              <a:rPr lang="en-US"/>
              <a:t>Q4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65106" y="543852"/>
            <a:ext cx="5682398" cy="1010842"/>
          </a:xfrm>
        </p:spPr>
        <p:txBody>
          <a:bodyPr>
            <a:norm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Which area has the most crimes? (Olive)</a:t>
            </a:r>
            <a:endParaRPr lang="en-US" sz="1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9599" y="1612888"/>
            <a:ext cx="6937896" cy="910529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kind of crimes occur in each area? /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Which crime has the most records in each area? (Olive)</a:t>
            </a:r>
            <a:endParaRPr lang="en-GB" sz="2100" b="0">
              <a:effectLst/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06869" y="3721139"/>
            <a:ext cx="5102680" cy="417527"/>
          </a:xfrm>
        </p:spPr>
        <p:txBody>
          <a:bodyPr>
            <a:norm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 panose="020F0502020204030204" pitchFamily="34" charset="0"/>
              </a:rPr>
              <a:t>What is the crime rate trend throughout 2022 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(Tony)</a:t>
            </a:r>
            <a:endParaRPr lang="en-US" sz="16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4791809"/>
            <a:ext cx="6004560" cy="417527"/>
          </a:xfrm>
        </p:spPr>
        <p:txBody>
          <a:bodyPr>
            <a:noAutofit/>
          </a:bodyPr>
          <a:lstStyle/>
          <a:p>
            <a:r>
              <a:rPr lang="en-GB" sz="1600">
                <a:solidFill>
                  <a:srgbClr val="000000"/>
                </a:solidFill>
                <a:latin typeface="Calibri"/>
                <a:cs typeface="Calibri"/>
              </a:rPr>
              <a:t>What are Crime outcome status</a:t>
            </a:r>
            <a:r>
              <a:rPr lang="en-GB" sz="160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? (Jyothi)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0CC6CC-70D8-EB8B-6937-48E8B0CE1457}"/>
              </a:ext>
            </a:extLst>
          </p:cNvPr>
          <p:cNvCxnSpPr/>
          <p:nvPr/>
        </p:nvCxnSpPr>
        <p:spPr>
          <a:xfrm>
            <a:off x="2147936" y="698740"/>
            <a:ext cx="1433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DB5739-9E5F-BA58-13CE-BA146B5169DA}"/>
              </a:ext>
            </a:extLst>
          </p:cNvPr>
          <p:cNvSpPr txBox="1">
            <a:spLocks/>
          </p:cNvSpPr>
          <p:nvPr/>
        </p:nvSpPr>
        <p:spPr>
          <a:xfrm>
            <a:off x="2073008" y="4743398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04896-613C-F2CA-F40D-B824F4A344F8}"/>
              </a:ext>
            </a:extLst>
          </p:cNvPr>
          <p:cNvSpPr txBox="1"/>
          <p:nvPr/>
        </p:nvSpPr>
        <p:spPr>
          <a:xfrm>
            <a:off x="6869526" y="5872307"/>
            <a:ext cx="52310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What are the </a:t>
            </a:r>
            <a:r>
              <a:rPr lang="en-GB" sz="1600">
                <a:solidFill>
                  <a:srgbClr val="000000"/>
                </a:solidFill>
                <a:latin typeface="Calibri"/>
                <a:cs typeface="Calibri"/>
              </a:rPr>
              <a:t>closed categories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? ( Jyothi)</a:t>
            </a:r>
            <a:endParaRPr lang="en-GB" sz="1600">
              <a:latin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89DA5-5C65-CF40-E599-F1780A43C60B}"/>
              </a:ext>
            </a:extLst>
          </p:cNvPr>
          <p:cNvGrpSpPr/>
          <p:nvPr/>
        </p:nvGrpSpPr>
        <p:grpSpPr>
          <a:xfrm>
            <a:off x="4214772" y="2649360"/>
            <a:ext cx="6596102" cy="3664788"/>
            <a:chOff x="4214772" y="2649360"/>
            <a:chExt cx="6596102" cy="36647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948B30-356F-13CC-0C04-5F732CCE42C8}"/>
                </a:ext>
              </a:extLst>
            </p:cNvPr>
            <p:cNvCxnSpPr/>
            <p:nvPr/>
          </p:nvCxnSpPr>
          <p:spPr>
            <a:xfrm>
              <a:off x="4853796" y="6056973"/>
              <a:ext cx="1433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35D76439-76BA-ACAD-0A21-E06E2A2F888F}"/>
                </a:ext>
              </a:extLst>
            </p:cNvPr>
            <p:cNvSpPr txBox="1">
              <a:spLocks/>
            </p:cNvSpPr>
            <p:nvPr/>
          </p:nvSpPr>
          <p:spPr>
            <a:xfrm>
              <a:off x="4214772" y="5799798"/>
              <a:ext cx="584200" cy="5143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Q6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4958D-A830-E2B4-99EE-C4439FC590DD}"/>
                </a:ext>
              </a:extLst>
            </p:cNvPr>
            <p:cNvSpPr txBox="1"/>
            <p:nvPr/>
          </p:nvSpPr>
          <p:spPr>
            <a:xfrm>
              <a:off x="5138528" y="2649360"/>
              <a:ext cx="5672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How are the crime cases distributed in the 4 areas?</a:t>
              </a:r>
            </a:p>
            <a:p>
              <a:r>
                <a:rPr lang="en-GB" sz="1600" b="0" i="0" u="none" strike="noStrike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Does the population affect the crime rate? (Tony)</a:t>
              </a:r>
              <a:endParaRPr lang="en-GB" sz="1600"/>
            </a:p>
          </p:txBody>
        </p:sp>
      </p:grp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33559-56AD-437A-9F21-0D788163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16812-7D94-CC03-02BD-0494D5EE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Project Team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D15F1-9F13-7359-6A1D-2C715F5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6BF70-6FC6-1715-E800-27DDE18DAE26}"/>
              </a:ext>
            </a:extLst>
          </p:cNvPr>
          <p:cNvSpPr txBox="1"/>
          <p:nvPr/>
        </p:nvSpPr>
        <p:spPr>
          <a:xfrm>
            <a:off x="3047998" y="594730"/>
            <a:ext cx="54455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Overall Crimes in Birmingham, Coventry, Sandwell and Wolverhampton for the nine months January 2022 – September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3809E-89DB-CBE3-0FC4-A170F24B74E0}"/>
              </a:ext>
            </a:extLst>
          </p:cNvPr>
          <p:cNvSpPr txBox="1"/>
          <p:nvPr/>
        </p:nvSpPr>
        <p:spPr>
          <a:xfrm>
            <a:off x="3094463" y="223024"/>
            <a:ext cx="5464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Question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8C552-0929-4FE5-0E6C-DC8C3B5863EF}"/>
              </a:ext>
            </a:extLst>
          </p:cNvPr>
          <p:cNvSpPr txBox="1"/>
          <p:nvPr/>
        </p:nvSpPr>
        <p:spPr>
          <a:xfrm>
            <a:off x="2982950" y="1551878"/>
            <a:ext cx="9023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Ranking cities according to highest crime rate: (1)Birmingham, (2)Coventry, (2)Sandwell, (3)Wolverhampton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F7FE8120-7B68-489B-248D-8708C8BA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20" y="2240880"/>
            <a:ext cx="5586760" cy="39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{84EB0DDD-EF98-419F-B871-A22ACC1E760F}tf67328976_win32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Data Analysis – Team project Crime rate in west midlands</vt:lpstr>
      <vt:lpstr>MEET OUR TEAM</vt:lpstr>
      <vt:lpstr>Agenda</vt:lpstr>
      <vt:lpstr>INTRODUCTION</vt:lpstr>
      <vt:lpstr>Data selection </vt:lpstr>
      <vt:lpstr>PowerPoint Presentation</vt:lpstr>
      <vt:lpstr>Questions setup</vt:lpstr>
      <vt:lpstr>PowerPoint Presentation</vt:lpstr>
      <vt:lpstr>PowerPoint Presentation</vt:lpstr>
      <vt:lpstr>Question 1</vt:lpstr>
      <vt:lpstr>     WHAT KIND OF CRIMES OCCUR IN EACH AREA?  </vt:lpstr>
      <vt:lpstr>PowerPoint Presentation</vt:lpstr>
      <vt:lpstr>Total crimes committed in January 2022 for all  four Areas</vt:lpstr>
      <vt:lpstr>PowerPoint Presentation</vt:lpstr>
      <vt:lpstr>PowerPoint Presentation</vt:lpstr>
      <vt:lpstr>PowerPoint Presentation</vt:lpstr>
      <vt:lpstr>Q3 - How are the crime cases distributed in the 4 areas? Does the population affect the crime rate? </vt:lpstr>
      <vt:lpstr>Q4 – Crime rate trend line birmingham, Wolverhampton, coventry and sandwell from jan-sept 2022(peaks and low points))</vt:lpstr>
      <vt:lpstr>PowerPoint Presentation</vt:lpstr>
      <vt:lpstr>Question 5</vt:lpstr>
      <vt:lpstr>Question 6- what are crimes closed outcomes</vt:lpstr>
      <vt:lpstr>Question 6</vt:lpstr>
      <vt:lpstr>Conclusion</vt:lpstr>
      <vt:lpstr>HOW WE GET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– Team project</dc:title>
  <dc:creator>ng tony</dc:creator>
  <cp:revision>99</cp:revision>
  <dcterms:created xsi:type="dcterms:W3CDTF">2022-12-04T15:08:25Z</dcterms:created>
  <dcterms:modified xsi:type="dcterms:W3CDTF">2022-12-10T17:48:43Z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